
<file path=[Content_Types].xml><?xml version="1.0" encoding="utf-8"?>
<Types xmlns="http://schemas.openxmlformats.org/package/2006/content-types"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9.xml" ContentType="application/vnd.openxmlformats-officedocument.presentationml.notesSlide+xml"/>
  <Override PartName="/ppt/slides/slide5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6.xml" ContentType="application/vnd.openxmlformats-officedocument.presentationml.notesSlide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2.xml" ContentType="application/vnd.openxmlformats-officedocument.presentationml.notesSlide+xml"/>
  <Override PartName="/docProps/app.xml" ContentType="application/vnd.openxmlformats-officedocument.extended-properti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Default Extension="xml" ContentType="application/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s/slide7.xml" ContentType="application/vnd.openxmlformats-officedocument.presentationml.slide+xml"/>
  <Override PartName="/ppt/presentation.xml" ContentType="application/vnd.openxmlformats-officedocument.presentationml.slideshow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notesSlides/notesSlide15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bin" ContentType="application/vnd.openxmlformats-officedocument.presentationml.printerSettings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r:id="rId1"/>
  </p:sldMasterIdLst>
  <p:notesMasterIdLst>
    <p:notesMasterId r:id="rId18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70" r:id="rId14"/>
    <p:sldId id="268" r:id="rId15"/>
    <p:sldId id="269" r:id="rId16"/>
    <p:sldId id="271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BAA3B"/>
    <a:srgbClr val="E8E8E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 preferSingleView="1">
    <p:restoredLeft sz="32787"/>
    <p:restoredTop sz="90929"/>
  </p:normalViewPr>
  <p:slideViewPr>
    <p:cSldViewPr>
      <p:cViewPr varScale="1">
        <p:scale>
          <a:sx n="160" d="100"/>
          <a:sy n="160" d="100"/>
        </p:scale>
        <p:origin x="-204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813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223BD2B-A214-E247-B548-2D208C1CB9E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723EC8-7C6E-B341-8D14-B97E050E53DD}" type="slidenum">
              <a:rPr lang="en-US"/>
              <a:pPr/>
              <a:t>1</a:t>
            </a:fld>
            <a:endParaRPr lang="en-US"/>
          </a:p>
        </p:txBody>
      </p:sp>
      <p:sp>
        <p:nvSpPr>
          <p:cNvPr id="491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F3597D-4EC5-9240-8A98-C79B3ED9038E}" type="slidenum">
              <a:rPr lang="en-US"/>
              <a:pPr/>
              <a:t>2</a:t>
            </a:fld>
            <a:endParaRPr lang="en-US"/>
          </a:p>
        </p:txBody>
      </p:sp>
      <p:sp>
        <p:nvSpPr>
          <p:cNvPr id="501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C659D6-81CA-F54F-B97B-8028469265A3}" type="slidenum">
              <a:rPr lang="en-US"/>
              <a:pPr/>
              <a:t>3</a:t>
            </a:fld>
            <a:endParaRPr lang="en-US"/>
          </a:p>
        </p:txBody>
      </p:sp>
      <p:sp>
        <p:nvSpPr>
          <p:cNvPr id="51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A72C3B-2E3F-A149-8BB5-D8DFD5262982}" type="slidenum">
              <a:rPr lang="en-US"/>
              <a:pPr/>
              <a:t>4</a:t>
            </a:fld>
            <a:endParaRPr lang="en-US"/>
          </a:p>
        </p:txBody>
      </p:sp>
      <p:sp>
        <p:nvSpPr>
          <p:cNvPr id="522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ACF3E1-67F6-724C-9923-F72255E8727B}" type="slidenum">
              <a:rPr lang="en-US"/>
              <a:pPr/>
              <a:t>5</a:t>
            </a:fld>
            <a:endParaRPr lang="en-US"/>
          </a:p>
        </p:txBody>
      </p:sp>
      <p:sp>
        <p:nvSpPr>
          <p:cNvPr id="53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FFF74F-DFC8-BE45-A982-2A7C80088BAC}" type="slidenum">
              <a:rPr lang="en-US"/>
              <a:pPr/>
              <a:t>6</a:t>
            </a:fld>
            <a:endParaRPr lang="en-US"/>
          </a:p>
        </p:txBody>
      </p:sp>
      <p:sp>
        <p:nvSpPr>
          <p:cNvPr id="542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3CC560-266B-4B4F-BA87-9D27C7A68454}" type="slidenum">
              <a:rPr lang="en-US"/>
              <a:pPr/>
              <a:t>7</a:t>
            </a:fld>
            <a:endParaRPr lang="en-US"/>
          </a:p>
        </p:txBody>
      </p:sp>
      <p:sp>
        <p:nvSpPr>
          <p:cNvPr id="552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52F39F-5105-4C41-AB5C-51D8DC4CFAEB}" type="slidenum">
              <a:rPr lang="en-US"/>
              <a:pPr/>
              <a:t>8</a:t>
            </a:fld>
            <a:endParaRPr lang="en-US"/>
          </a:p>
        </p:txBody>
      </p:sp>
      <p:sp>
        <p:nvSpPr>
          <p:cNvPr id="563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28ED23-7BA1-9C49-BDD6-A8F378FCA497}" type="slidenum">
              <a:rPr lang="en-US"/>
              <a:pPr/>
              <a:t>9</a:t>
            </a:fld>
            <a:endParaRPr lang="en-US"/>
          </a:p>
        </p:txBody>
      </p:sp>
      <p:sp>
        <p:nvSpPr>
          <p:cNvPr id="573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49C470-50F8-C746-A646-397F720745C7}" type="slidenum">
              <a:rPr lang="en-US"/>
              <a:pPr/>
              <a:t>10</a:t>
            </a:fld>
            <a:endParaRPr lang="en-US"/>
          </a:p>
        </p:txBody>
      </p:sp>
      <p:sp>
        <p:nvSpPr>
          <p:cNvPr id="583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A0EDF9-AABC-CB45-BB39-AE711F097210}" type="slidenum">
              <a:rPr lang="en-US"/>
              <a:pPr/>
              <a:t>11</a:t>
            </a:fld>
            <a:endParaRPr lang="en-US"/>
          </a:p>
        </p:txBody>
      </p:sp>
      <p:sp>
        <p:nvSpPr>
          <p:cNvPr id="593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B86B54-4658-4849-BCD5-00BAB6287B27}" type="slidenum">
              <a:rPr lang="en-US"/>
              <a:pPr/>
              <a:t>12</a:t>
            </a:fld>
            <a:endParaRPr lang="en-US"/>
          </a:p>
        </p:txBody>
      </p:sp>
      <p:sp>
        <p:nvSpPr>
          <p:cNvPr id="604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7DEC17-E0AE-4E47-B396-28D1BCF5BA27}" type="slidenum">
              <a:rPr lang="en-US"/>
              <a:pPr/>
              <a:t>13</a:t>
            </a:fld>
            <a:endParaRPr lang="en-US"/>
          </a:p>
        </p:txBody>
      </p:sp>
      <p:sp>
        <p:nvSpPr>
          <p:cNvPr id="614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CCA222-085D-F24C-BD6F-00EBE52DF338}" type="slidenum">
              <a:rPr lang="en-US"/>
              <a:pPr/>
              <a:t>14</a:t>
            </a:fld>
            <a:endParaRPr lang="en-US"/>
          </a:p>
        </p:txBody>
      </p:sp>
      <p:sp>
        <p:nvSpPr>
          <p:cNvPr id="624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9BEE02-FEA0-7F48-A81D-874410A21259}" type="slidenum">
              <a:rPr lang="en-US"/>
              <a:pPr/>
              <a:t>15</a:t>
            </a:fld>
            <a:endParaRPr lang="en-US"/>
          </a:p>
        </p:txBody>
      </p:sp>
      <p:sp>
        <p:nvSpPr>
          <p:cNvPr id="634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DC1859-6621-A444-9CE9-115291CE5A4B}" type="slidenum">
              <a:rPr lang="en-US"/>
              <a:pPr/>
              <a:t>16</a:t>
            </a:fld>
            <a:endParaRPr lang="en-US"/>
          </a:p>
        </p:txBody>
      </p:sp>
      <p:sp>
        <p:nvSpPr>
          <p:cNvPr id="645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effectLst>
            <a:outerShdw blurRad="63500" dist="25399" dir="2700000" algn="ctr" rotWithShape="0">
              <a:srgbClr val="FFFFFF">
                <a:alpha val="99962"/>
              </a:srgbClr>
            </a:outerShdw>
          </a:effectLst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955AB3E-7153-6843-9710-B843404370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E2EB93B7-0D4E-5549-8DF0-8AE81FCD33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696C3037-D64C-EB48-B842-1CA32E582E4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98D5AE8E-F084-FB45-AC6C-5922E6029F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4C73626-0E6A-3F4E-84D5-80481223FAC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F7A91426-6068-894A-A0D5-DC3084D7BC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D5692E5-FCD6-D143-8F45-5A3BF59B6AE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7A72F75E-59D6-D54D-85D6-BF4F8BCE40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ACDA4DB-2543-F845-AD02-C9EE29B503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6C5091C5-C01A-CC4E-B293-858565E13C3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CD3B041-7F85-2243-99C0-46FEAD8B819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fld id="{0DCFEB1B-E077-8B45-8DA1-27F11673F8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fld id="{F1A61612-596B-1B40-A8E0-B9EC84BD9B8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fld id="{3CC484C2-AAA8-3941-91F5-24C35F396C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399" dir="2700000" algn="ctr" rotWithShape="0">
              <a:srgbClr val="FFFFFF">
                <a:alpha val="99962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398" dir="2700000" algn="ctr" rotWithShape="0">
              <a:srgbClr val="FFFFFF">
                <a:alpha val="99962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399" dir="2700000" algn="ctr" rotWithShape="0">
              <a:srgbClr val="FFFFFF">
                <a:alpha val="99962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399" dir="2700000" algn="ctr" rotWithShape="0">
              <a:srgbClr val="FFFFFF">
                <a:alpha val="99962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399" dir="2700000" algn="ctr" rotWithShape="0">
              <a:srgbClr val="FFFFFF">
                <a:alpha val="99962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  <a:cs typeface="+mn-cs"/>
              </a:defRPr>
            </a:lvl1pPr>
          </a:lstStyle>
          <a:p>
            <a:fld id="{2AA12BC6-2B59-9248-97E7-83B2B623000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  <p:sldLayoutId r:id="rId12"/>
    <p:sldLayoutId r:id="rId13"/>
    <p:sldLayoutId r:id="rId14"/>
  </p:sldLayoutIdLst>
  <p:hf sldNum="0" hdr="0"/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Verdana" charset="0"/>
          <a:ea typeface="MS Pゴシック" pitchFamily="-92" charset="-128"/>
          <a:cs typeface="MS Pゴシック" pitchFamily="-92" charset="-128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Verdana" charset="0"/>
          <a:ea typeface="MS Pゴシック" pitchFamily="-92" charset="-128"/>
          <a:cs typeface="MS Pゴシック" pitchFamily="-92" charset="-128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Verdana" charset="0"/>
          <a:ea typeface="MS Pゴシック" pitchFamily="-92" charset="-128"/>
          <a:cs typeface="MS Pゴシック" pitchFamily="-92" charset="-128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Verdana" charset="0"/>
          <a:ea typeface="MS Pゴシック" pitchFamily="-92" charset="-128"/>
          <a:cs typeface="MS Pゴシック" pitchFamily="-92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Verdana" charset="0"/>
          <a:ea typeface="MS Pゴシック" pitchFamily="-92" charset="-128"/>
          <a:cs typeface="MS Pゴシック" pitchFamily="-92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Verdana" charset="0"/>
          <a:ea typeface="MS Pゴシック" pitchFamily="-92" charset="-128"/>
          <a:cs typeface="MS Pゴシック" pitchFamily="-92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Verdana" charset="0"/>
          <a:ea typeface="MS Pゴシック" pitchFamily="-92" charset="-128"/>
          <a:cs typeface="MS Pゴシック" pitchFamily="-92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Verdana" charset="0"/>
          <a:ea typeface="MS Pゴシック" pitchFamily="-92" charset="-128"/>
          <a:cs typeface="MS Pゴシック" pitchFamily="-92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b="1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image" Target="../media/image2.png"/><Relationship Id="rId6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2.png"/><Relationship Id="rId5" Type="http://schemas.openxmlformats.org/officeDocument/2006/relationships/image" Target="../media/image11.jpeg"/><Relationship Id="rId6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5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jpeg"/><Relationship Id="rId5" Type="http://schemas.openxmlformats.org/officeDocument/2006/relationships/image" Target="../media/image19.jpeg"/><Relationship Id="rId6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20.jpeg"/><Relationship Id="rId5" Type="http://schemas.openxmlformats.org/officeDocument/2006/relationships/image" Target="../media/image21.jpeg"/><Relationship Id="rId6" Type="http://schemas.openxmlformats.org/officeDocument/2006/relationships/image" Target="../media/image22.jpeg"/><Relationship Id="rId7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4" Type="http://schemas.openxmlformats.org/officeDocument/2006/relationships/image" Target="../media/image2.png"/><Relationship Id="rId5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4" Type="http://schemas.openxmlformats.org/officeDocument/2006/relationships/image" Target="../media/image2.png"/><Relationship Id="rId5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28.jpeg"/><Relationship Id="rId5" Type="http://schemas.openxmlformats.org/officeDocument/2006/relationships/image" Target="../media/image29.jpeg"/><Relationship Id="rId6" Type="http://schemas.openxmlformats.org/officeDocument/2006/relationships/image" Target="../media/image30.jpe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4" Type="http://schemas.openxmlformats.org/officeDocument/2006/relationships/image" Target="../media/image32.jpeg"/><Relationship Id="rId5" Type="http://schemas.openxmlformats.org/officeDocument/2006/relationships/image" Target="../media/image33.jpeg"/><Relationship Id="rId6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914400" y="1143000"/>
            <a:ext cx="7239000" cy="838200"/>
          </a:xfrm>
          <a:solidFill>
            <a:srgbClr val="FBAA3B"/>
          </a:solidFill>
        </p:spPr>
        <p:txBody>
          <a:bodyPr/>
          <a:lstStyle/>
          <a:p>
            <a:r>
              <a:rPr lang="en-US" sz="3600" b="0">
                <a:latin typeface="Papyrus" charset="0"/>
              </a:rPr>
              <a:t>Samasati Nature Retreat</a:t>
            </a:r>
            <a:endParaRPr lang="en-US" sz="4800" b="0">
              <a:solidFill>
                <a:schemeClr val="hlink"/>
              </a:solidFill>
              <a:latin typeface="Papyrus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sz="half" idx="4294967295"/>
          </p:nvPr>
        </p:nvSpPr>
        <p:spPr>
          <a:xfrm>
            <a:off x="1447800" y="2514600"/>
            <a:ext cx="6248400" cy="1295400"/>
          </a:xfrm>
          <a:solidFill>
            <a:srgbClr val="FBAA3B"/>
          </a:solidFill>
        </p:spPr>
        <p:txBody>
          <a:bodyPr/>
          <a:lstStyle/>
          <a:p>
            <a:pPr marL="0" indent="0" algn="ctr">
              <a:buFontTx/>
              <a:buNone/>
            </a:pPr>
            <a:endParaRPr lang="en-US" sz="2000">
              <a:solidFill>
                <a:schemeClr val="tx2"/>
              </a:solidFill>
              <a:latin typeface="Papyrus" charset="0"/>
            </a:endParaRPr>
          </a:p>
          <a:p>
            <a:pPr marL="0" indent="0" algn="ctr">
              <a:buFontTx/>
              <a:buNone/>
            </a:pPr>
            <a:r>
              <a:rPr lang="en-US" sz="2000">
                <a:solidFill>
                  <a:schemeClr val="tx2"/>
                </a:solidFill>
                <a:latin typeface="Papyrus" charset="0"/>
              </a:rPr>
              <a:t>South Caribbean</a:t>
            </a:r>
          </a:p>
          <a:p>
            <a:pPr marL="0" indent="0" algn="ctr">
              <a:buFontTx/>
              <a:buNone/>
            </a:pPr>
            <a:r>
              <a:rPr lang="en-US" sz="2000">
                <a:solidFill>
                  <a:schemeClr val="tx2"/>
                </a:solidFill>
                <a:latin typeface="Papyrus" charset="0"/>
              </a:rPr>
              <a:t>Costa Rica</a:t>
            </a:r>
            <a:endParaRPr lang="en-US" sz="2000" b="0">
              <a:solidFill>
                <a:schemeClr val="hlink"/>
              </a:solidFill>
              <a:latin typeface="Papyrus" charset="0"/>
            </a:endParaRPr>
          </a:p>
          <a:p>
            <a:pPr marL="0" indent="0" algn="ctr">
              <a:buFontTx/>
              <a:buNone/>
            </a:pPr>
            <a:endParaRPr lang="en-US" b="0">
              <a:solidFill>
                <a:schemeClr val="hlink"/>
              </a:solidFill>
              <a:latin typeface="Papyrus" charset="0"/>
            </a:endParaRPr>
          </a:p>
          <a:p>
            <a:pPr marL="0" indent="0" algn="ctr">
              <a:buFontTx/>
              <a:buNone/>
            </a:pPr>
            <a:endParaRPr lang="en-US" b="0">
              <a:solidFill>
                <a:schemeClr val="hlink"/>
              </a:solidFill>
              <a:latin typeface="Papyrus" charset="0"/>
            </a:endParaRPr>
          </a:p>
        </p:txBody>
      </p:sp>
      <p:pic>
        <p:nvPicPr>
          <p:cNvPr id="2054" name="Picture 6" descr="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8600" y="4343400"/>
            <a:ext cx="1441450" cy="19986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8077200" cy="1447800"/>
          </a:xfrm>
          <a:solidFill>
            <a:srgbClr val="FBAA3B"/>
          </a:solidFill>
        </p:spPr>
        <p:txBody>
          <a:bodyPr/>
          <a:lstStyle/>
          <a:p>
            <a:r>
              <a:rPr lang="en-US" sz="2400">
                <a:latin typeface="Papyrus" charset="0"/>
              </a:rPr>
              <a:t>Arriving at Samasati</a:t>
            </a:r>
            <a:endParaRPr lang="en-US">
              <a:solidFill>
                <a:schemeClr val="hlink"/>
              </a:solidFill>
              <a:latin typeface="Papyrus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724400" y="2819400"/>
            <a:ext cx="3444875" cy="1319213"/>
          </a:xfrm>
          <a:solidFill>
            <a:schemeClr val="accent1"/>
          </a:solidFill>
        </p:spPr>
        <p:txBody>
          <a:bodyPr/>
          <a:lstStyle/>
          <a:p>
            <a:pPr>
              <a:buFontTx/>
              <a:buNone/>
            </a:pPr>
            <a:endParaRPr lang="en-US" sz="4400">
              <a:latin typeface="Papyrus" charset="0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2743200" y="4648200"/>
            <a:ext cx="4038600" cy="1301750"/>
          </a:xfrm>
          <a:solidFill>
            <a:schemeClr val="accent1"/>
          </a:solidFill>
        </p:spPr>
        <p:txBody>
          <a:bodyPr/>
          <a:lstStyle/>
          <a:p>
            <a:endParaRPr lang="en-US" sz="2800"/>
          </a:p>
        </p:txBody>
      </p:sp>
      <p:pic>
        <p:nvPicPr>
          <p:cNvPr id="4102" name="Picture 6" descr="ARRIVE, CHOCOLATE TOUR 0034 2009-05-02 - Version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1600200"/>
            <a:ext cx="7620000" cy="5060950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4103" name="Picture 7" descr="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42988" cy="144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8153400" cy="1524000"/>
          </a:xfrm>
          <a:solidFill>
            <a:srgbClr val="FBAA3B"/>
          </a:solidFill>
        </p:spPr>
        <p:txBody>
          <a:bodyPr/>
          <a:lstStyle/>
          <a:p>
            <a:r>
              <a:rPr lang="en-US" sz="2400">
                <a:latin typeface="Papyrus" charset="0"/>
              </a:rPr>
              <a:t>Tranquility … Inspiration … Wellness</a:t>
            </a:r>
            <a:endParaRPr lang="en-US" sz="3200">
              <a:latin typeface="Papyrus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438400" y="2133600"/>
            <a:ext cx="3810000" cy="1828800"/>
          </a:xfrm>
        </p:spPr>
        <p:txBody>
          <a:bodyPr/>
          <a:lstStyle/>
          <a:p>
            <a:endParaRPr lang="en-US" sz="2800"/>
          </a:p>
        </p:txBody>
      </p:sp>
      <p:pic>
        <p:nvPicPr>
          <p:cNvPr id="33798" name="Picture 6" descr="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8550" cy="1524000"/>
          </a:xfrm>
          <a:prstGeom prst="rect">
            <a:avLst/>
          </a:prstGeom>
          <a:noFill/>
        </p:spPr>
      </p:pic>
      <p:pic>
        <p:nvPicPr>
          <p:cNvPr id="33799" name="Picture 7" descr="SLOTH HOSPITAL, SAMASATI 0963 2009-05-06 - Version 2"/>
          <p:cNvPicPr>
            <a:picLocks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1066800" y="1905000"/>
            <a:ext cx="6934200" cy="46053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0"/>
            <a:ext cx="7924800" cy="1752600"/>
          </a:xfrm>
          <a:solidFill>
            <a:srgbClr val="FBAA3B"/>
          </a:solidFill>
        </p:spPr>
        <p:txBody>
          <a:bodyPr/>
          <a:lstStyle/>
          <a:p>
            <a:r>
              <a:rPr lang="en-US" sz="2400">
                <a:latin typeface="Papyrus" charset="0"/>
              </a:rPr>
              <a:t>The Center of Samasati is our Restaurant, with a bar, a gift shop and a welcoming reception …</a:t>
            </a:r>
            <a:endParaRPr lang="en-US">
              <a:solidFill>
                <a:schemeClr val="hlink"/>
              </a:solidFill>
              <a:latin typeface="Papyrus" charset="0"/>
            </a:endParaRPr>
          </a:p>
        </p:txBody>
      </p:sp>
      <p:pic>
        <p:nvPicPr>
          <p:cNvPr id="7175" name="Picture 7" descr="Restaurant 2009-05-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1981200"/>
            <a:ext cx="4267200" cy="2833688"/>
          </a:xfrm>
          <a:prstGeom prst="rect">
            <a:avLst/>
          </a:prstGeom>
          <a:solidFill>
            <a:srgbClr val="FF9900"/>
          </a:solidFill>
        </p:spPr>
      </p:pic>
      <p:pic>
        <p:nvPicPr>
          <p:cNvPr id="7176" name="Picture 8" descr="at the bar before dinn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3505200"/>
            <a:ext cx="4038600" cy="3028950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7178" name="Picture 10" descr="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63650" cy="1752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8077200" cy="1752600"/>
          </a:xfrm>
          <a:solidFill>
            <a:srgbClr val="FBAA3B"/>
          </a:solidFill>
        </p:spPr>
        <p:txBody>
          <a:bodyPr/>
          <a:lstStyle/>
          <a:p>
            <a:r>
              <a:rPr lang="en-US" sz="3600">
                <a:latin typeface="Papyrus" charset="0"/>
              </a:rPr>
              <a:t>  </a:t>
            </a:r>
            <a:r>
              <a:rPr lang="en-US" sz="2000">
                <a:latin typeface="Papyrus" charset="0"/>
              </a:rPr>
              <a:t>We have 10 bungalows that can accommodate 26 people in single, double or triple occupancy</a:t>
            </a:r>
            <a:endParaRPr lang="en-US" sz="2400">
              <a:latin typeface="Papyrus" charset="0"/>
            </a:endParaRPr>
          </a:p>
        </p:txBody>
      </p:sp>
      <p:pic>
        <p:nvPicPr>
          <p:cNvPr id="34821" name="Picture 5" descr="Bungalow # 9 first floor 2009-05-08 - Version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1981200"/>
            <a:ext cx="4267200" cy="2835275"/>
          </a:xfrm>
          <a:prstGeom prst="rect">
            <a:avLst/>
          </a:prstGeom>
          <a:noFill/>
        </p:spPr>
      </p:pic>
      <p:pic>
        <p:nvPicPr>
          <p:cNvPr id="34822" name="Picture 6" descr="CABANAS, KAYAK TRIP 1978 2009-05-08 - Version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00200" y="5029200"/>
            <a:ext cx="2514600" cy="1670050"/>
          </a:xfrm>
          <a:prstGeom prst="rect">
            <a:avLst/>
          </a:prstGeom>
          <a:noFill/>
        </p:spPr>
      </p:pic>
      <p:pic>
        <p:nvPicPr>
          <p:cNvPr id="34823" name="Picture 7" descr="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63650" cy="1752600"/>
          </a:xfrm>
          <a:prstGeom prst="rect">
            <a:avLst/>
          </a:prstGeom>
          <a:noFill/>
        </p:spPr>
      </p:pic>
      <p:pic>
        <p:nvPicPr>
          <p:cNvPr id="34825" name="Picture 9" descr="Bungalow # 7 inside 2009-05-08 - Version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62600" y="1981200"/>
            <a:ext cx="2760663" cy="4116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8077200" cy="1752600"/>
          </a:xfrm>
          <a:solidFill>
            <a:srgbClr val="FBAA3B"/>
          </a:solidFill>
        </p:spPr>
        <p:txBody>
          <a:bodyPr/>
          <a:lstStyle/>
          <a:p>
            <a:r>
              <a:rPr lang="en-US" sz="2000">
                <a:latin typeface="Papyrus" charset="0"/>
              </a:rPr>
              <a:t>All  the buildings are nestled in the forest and they have been built with wood from reforestation.</a:t>
            </a:r>
            <a:br>
              <a:rPr lang="en-US" sz="2000">
                <a:latin typeface="Papyrus" charset="0"/>
              </a:rPr>
            </a:br>
            <a:r>
              <a:rPr lang="en-US" sz="2000">
                <a:latin typeface="Papyrus" charset="0"/>
              </a:rPr>
              <a:t>Privacy, nature and spectacular views</a:t>
            </a:r>
            <a:endParaRPr lang="en-US" sz="2400">
              <a:latin typeface="Papyrus" charset="0"/>
            </a:endParaRPr>
          </a:p>
        </p:txBody>
      </p:sp>
      <p:pic>
        <p:nvPicPr>
          <p:cNvPr id="35847" name="Picture 7" descr="_MG_44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981200"/>
            <a:ext cx="3149600" cy="4725988"/>
          </a:xfrm>
          <a:prstGeom prst="rect">
            <a:avLst/>
          </a:prstGeom>
          <a:noFill/>
        </p:spPr>
      </p:pic>
      <p:pic>
        <p:nvPicPr>
          <p:cNvPr id="35848" name="Picture 8" descr="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63650" cy="1752600"/>
          </a:xfrm>
          <a:prstGeom prst="rect">
            <a:avLst/>
          </a:prstGeom>
          <a:noFill/>
        </p:spPr>
      </p:pic>
      <p:pic>
        <p:nvPicPr>
          <p:cNvPr id="35849" name="Picture 9" descr="Bungalow # 6, inside 2009-05-08 - Version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2800" y="1981200"/>
            <a:ext cx="2292350" cy="3429000"/>
          </a:xfrm>
          <a:prstGeom prst="rect">
            <a:avLst/>
          </a:prstGeom>
          <a:noFill/>
        </p:spPr>
      </p:pic>
      <p:pic>
        <p:nvPicPr>
          <p:cNvPr id="35850" name="Picture 10" descr="forest and ocean from Samasat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38800" y="2895600"/>
            <a:ext cx="3352800" cy="2514600"/>
          </a:xfrm>
          <a:prstGeom prst="rect">
            <a:avLst/>
          </a:prstGeom>
          <a:noFill/>
        </p:spPr>
      </p:pic>
    </p:spTree>
  </p:cSld>
  <p:clrMapOvr>
    <a:masterClrMapping/>
  </p:clrMapOvr>
  <mc:AlternateContent>
    <mc:Choice xmlns:mp="http://schemas.microsoft.com/office/mac/powerpoint/2008/main" Requires="mp">
      <mp:transition>
        <mp:flip/>
      </mp:transition>
    </mc:Choice>
    <mc:Fallback>
      <p:transition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0"/>
            <a:ext cx="8001000" cy="1828800"/>
          </a:xfrm>
          <a:solidFill>
            <a:srgbClr val="FBAA3B"/>
          </a:solidFill>
        </p:spPr>
        <p:txBody>
          <a:bodyPr/>
          <a:lstStyle/>
          <a:p>
            <a:r>
              <a:rPr lang="en-US" sz="2000">
                <a:latin typeface="Papyrus" charset="0"/>
              </a:rPr>
              <a:t>The Guest house standard has 5 double bedrooms that share two large two bathrooms. Simple yet comfortable rooms.</a:t>
            </a:r>
            <a:endParaRPr lang="en-US" sz="2400">
              <a:latin typeface="Papyrus" charset="0"/>
            </a:endParaRPr>
          </a:p>
        </p:txBody>
      </p:sp>
      <p:pic>
        <p:nvPicPr>
          <p:cNvPr id="36867" name="Picture 3" descr="CABANAS, KAYAK TRIP 2021 2009-05-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2438400"/>
            <a:ext cx="5818188" cy="3863975"/>
          </a:xfrm>
          <a:prstGeom prst="rect">
            <a:avLst/>
          </a:prstGeom>
          <a:noFill/>
        </p:spPr>
      </p:pic>
      <p:pic>
        <p:nvPicPr>
          <p:cNvPr id="36868" name="Picture 4" descr="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76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8077200" cy="1524000"/>
          </a:xfrm>
          <a:solidFill>
            <a:srgbClr val="FBAA3B"/>
          </a:solidFill>
        </p:spPr>
        <p:txBody>
          <a:bodyPr/>
          <a:lstStyle/>
          <a:p>
            <a:r>
              <a:rPr lang="en-US" sz="2000">
                <a:latin typeface="Papyrus" charset="0"/>
              </a:rPr>
              <a:t>The  Guest House large  veranda …</a:t>
            </a:r>
            <a:endParaRPr lang="en-US" sz="2400">
              <a:latin typeface="Papyrus" charset="0"/>
            </a:endParaRPr>
          </a:p>
        </p:txBody>
      </p:sp>
      <p:pic>
        <p:nvPicPr>
          <p:cNvPr id="37891" name="Picture 3" descr="CABANAS, KAYAK TRIP 2015 2009-05-08 - Version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1981200"/>
            <a:ext cx="6351588" cy="4217988"/>
          </a:xfrm>
          <a:prstGeom prst="rect">
            <a:avLst/>
          </a:prstGeom>
          <a:noFill/>
        </p:spPr>
      </p:pic>
      <p:pic>
        <p:nvPicPr>
          <p:cNvPr id="37892" name="Picture 4" descr="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11250" cy="1541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52600"/>
          </a:xfrm>
          <a:solidFill>
            <a:srgbClr val="FBAA3B"/>
          </a:solidFill>
        </p:spPr>
        <p:txBody>
          <a:bodyPr/>
          <a:lstStyle/>
          <a:p>
            <a:r>
              <a:rPr lang="en-US" sz="2000">
                <a:latin typeface="Papyrus" charset="0"/>
              </a:rPr>
              <a:t>Among two beautiful big trees you find our Guest house deluxe. Three large bedrooms with queen size bed, sharing one bathroom.</a:t>
            </a:r>
            <a:endParaRPr lang="en-US" sz="2400">
              <a:latin typeface="Papyrus" charset="0"/>
            </a:endParaRPr>
          </a:p>
        </p:txBody>
      </p:sp>
      <p:pic>
        <p:nvPicPr>
          <p:cNvPr id="38915" name="Picture 3" descr="namaste hs,backsid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2286000"/>
            <a:ext cx="4648200" cy="3486150"/>
          </a:xfrm>
          <a:prstGeom prst="rect">
            <a:avLst/>
          </a:prstGeom>
          <a:noFill/>
        </p:spPr>
      </p:pic>
      <p:pic>
        <p:nvPicPr>
          <p:cNvPr id="38916" name="Picture 4" descr="namaste hs,2nd floor terra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6800" y="2819400"/>
            <a:ext cx="3937000" cy="2952750"/>
          </a:xfrm>
          <a:prstGeom prst="rect">
            <a:avLst/>
          </a:prstGeom>
          <a:noFill/>
        </p:spPr>
      </p:pic>
      <p:pic>
        <p:nvPicPr>
          <p:cNvPr id="38918" name="Picture 6" descr="log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96200" y="1295400"/>
            <a:ext cx="1111250" cy="1541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8153400" cy="1371600"/>
          </a:xfrm>
          <a:solidFill>
            <a:srgbClr val="FBAA3B"/>
          </a:solidFill>
        </p:spPr>
        <p:txBody>
          <a:bodyPr/>
          <a:lstStyle/>
          <a:p>
            <a:r>
              <a:rPr lang="en-US" sz="2400">
                <a:latin typeface="Papyrus" charset="0"/>
              </a:rPr>
              <a:t>Flowers, birds, monkeys, butterflies. You can watch them all from the comfort of your room.</a:t>
            </a:r>
            <a:endParaRPr lang="en-US" sz="3600">
              <a:latin typeface="Papyrus" charset="0"/>
            </a:endParaRPr>
          </a:p>
        </p:txBody>
      </p:sp>
      <p:pic>
        <p:nvPicPr>
          <p:cNvPr id="39939" name="Picture 3" descr="ARRIVE, CHOCOLATE TOUR, on grounds 0478 2009-05-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524000"/>
            <a:ext cx="3733800" cy="2478088"/>
          </a:xfrm>
          <a:prstGeom prst="rect">
            <a:avLst/>
          </a:prstGeom>
          <a:noFill/>
        </p:spPr>
      </p:pic>
      <p:pic>
        <p:nvPicPr>
          <p:cNvPr id="39940" name="Picture 4" descr="ARRIVE, CHOCOLATE TOUR 0126 2009-05-02 - Version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4114800"/>
            <a:ext cx="3733800" cy="2478088"/>
          </a:xfrm>
          <a:prstGeom prst="rect">
            <a:avLst/>
          </a:prstGeom>
          <a:noFill/>
        </p:spPr>
      </p:pic>
      <p:pic>
        <p:nvPicPr>
          <p:cNvPr id="39942" name="Picture 6" descr="iStock_000001426759Smal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6800" y="2667000"/>
            <a:ext cx="3581400" cy="2686050"/>
          </a:xfrm>
          <a:prstGeom prst="rect">
            <a:avLst/>
          </a:prstGeom>
          <a:noFill/>
        </p:spPr>
      </p:pic>
      <p:pic>
        <p:nvPicPr>
          <p:cNvPr id="39943" name="Picture 7" descr="logo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89013" cy="137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8077200" cy="1524000"/>
          </a:xfrm>
          <a:solidFill>
            <a:srgbClr val="FBAA3B"/>
          </a:solidFill>
        </p:spPr>
        <p:txBody>
          <a:bodyPr/>
          <a:lstStyle/>
          <a:p>
            <a:r>
              <a:rPr lang="en-US" sz="2400">
                <a:latin typeface="Papyrus" charset="0"/>
              </a:rPr>
              <a:t>The Yoga rooms</a:t>
            </a:r>
          </a:p>
        </p:txBody>
      </p:sp>
      <p:pic>
        <p:nvPicPr>
          <p:cNvPr id="41988" name="Picture 4" descr="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11250" cy="1541463"/>
          </a:xfrm>
          <a:prstGeom prst="rect">
            <a:avLst/>
          </a:prstGeom>
          <a:noFill/>
        </p:spPr>
      </p:pic>
      <p:sp>
        <p:nvSpPr>
          <p:cNvPr id="41999" name="Rectangle 15"/>
          <p:cNvSpPr>
            <a:spLocks noChangeArrowheads="1"/>
          </p:cNvSpPr>
          <p:nvPr/>
        </p:nvSpPr>
        <p:spPr bwMode="auto">
          <a:xfrm>
            <a:off x="3448050" y="27574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2004" name="Picture 20" descr="KL pose 0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5562600" y="1981200"/>
            <a:ext cx="2895600" cy="2171700"/>
          </a:xfrm>
        </p:spPr>
      </p:pic>
      <p:pic>
        <p:nvPicPr>
          <p:cNvPr id="42005" name="Picture 21" descr="meditation hall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5"/>
          <a:srcRect/>
          <a:stretch>
            <a:fillRect/>
          </a:stretch>
        </p:blipFill>
        <p:spPr>
          <a:xfrm>
            <a:off x="685800" y="1981200"/>
            <a:ext cx="2921000" cy="2190750"/>
          </a:xfrm>
        </p:spPr>
      </p:pic>
      <p:pic>
        <p:nvPicPr>
          <p:cNvPr id="42007" name="Picture 23" descr="yg at Samasati,evening class 1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6"/>
          <a:srcRect/>
          <a:stretch>
            <a:fillRect/>
          </a:stretch>
        </p:blipFill>
        <p:spPr>
          <a:xfrm>
            <a:off x="762000" y="4343400"/>
            <a:ext cx="2895600" cy="2171700"/>
          </a:xfrm>
        </p:spPr>
      </p:pic>
      <p:pic>
        <p:nvPicPr>
          <p:cNvPr id="42008" name="Picture 24" descr="Yoga Studio 7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7"/>
          <a:srcRect/>
          <a:stretch>
            <a:fillRect/>
          </a:stretch>
        </p:blipFill>
        <p:spPr>
          <a:xfrm>
            <a:off x="5562600" y="4343400"/>
            <a:ext cx="2895600" cy="21717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8077200" cy="1524000"/>
          </a:xfrm>
          <a:solidFill>
            <a:srgbClr val="FBAA3B"/>
          </a:solidFill>
        </p:spPr>
        <p:txBody>
          <a:bodyPr/>
          <a:lstStyle/>
          <a:p>
            <a:r>
              <a:rPr lang="en-US" sz="2400">
                <a:latin typeface="Papyrus" charset="0"/>
              </a:rPr>
              <a:t>Both yoga rooms are  fully equipped and 40 people can do yoga … while monkeys are the only spectators !</a:t>
            </a:r>
          </a:p>
        </p:txBody>
      </p:sp>
      <p:pic>
        <p:nvPicPr>
          <p:cNvPr id="40965" name="Picture 5" descr="ARRIVE, CHOCOLATE TOUR, on grounds 0772 2009-05-04 - Version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1676400"/>
            <a:ext cx="4572000" cy="3036888"/>
          </a:xfrm>
          <a:prstGeom prst="rect">
            <a:avLst/>
          </a:prstGeom>
          <a:noFill/>
        </p:spPr>
      </p:pic>
      <p:pic>
        <p:nvPicPr>
          <p:cNvPr id="40966" name="Picture 6" descr="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11250" cy="1541463"/>
          </a:xfrm>
          <a:prstGeom prst="rect">
            <a:avLst/>
          </a:prstGeom>
          <a:noFill/>
        </p:spPr>
      </p:pic>
      <p:pic>
        <p:nvPicPr>
          <p:cNvPr id="40967" name="Picture 7" descr="Sharon pose 2,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" y="3429000"/>
            <a:ext cx="4294188" cy="32210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76400"/>
          </a:xfrm>
          <a:solidFill>
            <a:srgbClr val="FBAA3B"/>
          </a:solidFill>
        </p:spPr>
        <p:txBody>
          <a:bodyPr/>
          <a:lstStyle/>
          <a:p>
            <a:r>
              <a:rPr lang="en-US" sz="2400">
                <a:latin typeface="Papyrus" charset="0"/>
              </a:rPr>
              <a:t>The SPA and the Hot tub … To re-energize, refresh and rejuvenate you</a:t>
            </a:r>
          </a:p>
        </p:txBody>
      </p:sp>
      <p:pic>
        <p:nvPicPr>
          <p:cNvPr id="45060" name="Picture 4" descr="_MG_47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1905000"/>
            <a:ext cx="3149600" cy="4725988"/>
          </a:xfrm>
          <a:prstGeom prst="rect">
            <a:avLst/>
          </a:prstGeom>
          <a:noFill/>
        </p:spPr>
      </p:pic>
      <p:pic>
        <p:nvPicPr>
          <p:cNvPr id="45062" name="Picture 6" descr="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15200" y="838200"/>
            <a:ext cx="1262063" cy="1752600"/>
          </a:xfrm>
          <a:prstGeom prst="rect">
            <a:avLst/>
          </a:prstGeom>
          <a:noFill/>
        </p:spPr>
      </p:pic>
      <p:pic>
        <p:nvPicPr>
          <p:cNvPr id="45063" name="Picture 7" descr="hot-tub 5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14800" y="3200400"/>
            <a:ext cx="4495800" cy="3371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8077200" cy="1447800"/>
          </a:xfrm>
          <a:solidFill>
            <a:srgbClr val="FBAA3B"/>
          </a:solidFill>
        </p:spPr>
        <p:txBody>
          <a:bodyPr/>
          <a:lstStyle/>
          <a:p>
            <a:r>
              <a:rPr lang="en-US" sz="2400">
                <a:latin typeface="Papyrus" charset="0"/>
              </a:rPr>
              <a:t>Some of the excursions we offer:</a:t>
            </a:r>
          </a:p>
        </p:txBody>
      </p:sp>
      <p:pic>
        <p:nvPicPr>
          <p:cNvPr id="43014" name="Picture 6" descr="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11250" cy="1541463"/>
          </a:xfrm>
          <a:prstGeom prst="rect">
            <a:avLst/>
          </a:prstGeom>
          <a:noFill/>
        </p:spPr>
      </p:pic>
      <p:sp>
        <p:nvSpPr>
          <p:cNvPr id="43018" name="Rectangle 10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400">
                <a:latin typeface="Papyrus" charset="0"/>
              </a:rPr>
              <a:t>Canopy tour</a:t>
            </a:r>
          </a:p>
          <a:p>
            <a:r>
              <a:rPr lang="en-US" sz="2400">
                <a:latin typeface="Papyrus" charset="0"/>
              </a:rPr>
              <a:t>Waterfall trekking</a:t>
            </a:r>
          </a:p>
          <a:p>
            <a:r>
              <a:rPr lang="en-US" sz="2400">
                <a:latin typeface="Papyrus" charset="0"/>
              </a:rPr>
              <a:t>Cacao trail park tour</a:t>
            </a:r>
          </a:p>
        </p:txBody>
      </p:sp>
      <p:pic>
        <p:nvPicPr>
          <p:cNvPr id="43021" name="Picture 13" descr="canopy on the wire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5232400" y="1981200"/>
            <a:ext cx="2641600" cy="1981200"/>
          </a:xfrm>
        </p:spPr>
      </p:pic>
      <p:pic>
        <p:nvPicPr>
          <p:cNvPr id="43022" name="Picture 14" descr="Samasati Chosen Large379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/>
          <a:srcRect/>
          <a:stretch>
            <a:fillRect/>
          </a:stretch>
        </p:blipFill>
        <p:spPr>
          <a:xfrm>
            <a:off x="5232400" y="4114800"/>
            <a:ext cx="2641600" cy="1981200"/>
          </a:xfrm>
        </p:spPr>
      </p:pic>
      <p:pic>
        <p:nvPicPr>
          <p:cNvPr id="43023" name="Picture 15" descr="fruit,cacao de mont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0" y="4057650"/>
            <a:ext cx="2743200" cy="205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76400"/>
          </a:xfrm>
          <a:solidFill>
            <a:srgbClr val="FBAA3B"/>
          </a:solidFill>
        </p:spPr>
        <p:txBody>
          <a:bodyPr/>
          <a:lstStyle/>
          <a:p>
            <a:r>
              <a:rPr lang="en-US" sz="2400">
                <a:latin typeface="Papyrus" charset="0"/>
              </a:rPr>
              <a:t>horseback riding, visit to the Cahuita national park … or simply laying on one of the beautiful beaches near by. </a:t>
            </a:r>
            <a:br>
              <a:rPr lang="en-US" sz="2400">
                <a:latin typeface="Papyrus" charset="0"/>
              </a:rPr>
            </a:br>
            <a:r>
              <a:rPr lang="en-US" sz="2400">
                <a:latin typeface="Papyrus" charset="0"/>
              </a:rPr>
              <a:t>Your vacation will be unforgettable!</a:t>
            </a:r>
            <a:endParaRPr lang="en-US" sz="3600">
              <a:latin typeface="Papyrus" charset="0"/>
            </a:endParaRPr>
          </a:p>
        </p:txBody>
      </p:sp>
      <p:pic>
        <p:nvPicPr>
          <p:cNvPr id="44035" name="Picture 3" descr="beach,and punta uv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828800"/>
            <a:ext cx="4343400" cy="3257550"/>
          </a:xfrm>
          <a:prstGeom prst="rect">
            <a:avLst/>
          </a:prstGeom>
          <a:noFill/>
        </p:spPr>
      </p:pic>
      <p:pic>
        <p:nvPicPr>
          <p:cNvPr id="44039" name="Picture 7" descr="beach at Puerto Viej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3200400"/>
            <a:ext cx="4648200" cy="3486150"/>
          </a:xfrm>
          <a:prstGeom prst="rect">
            <a:avLst/>
          </a:prstGeom>
          <a:noFill/>
        </p:spPr>
      </p:pic>
      <p:pic>
        <p:nvPicPr>
          <p:cNvPr id="44040" name="Picture 8" descr="DSCF013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00200" y="1828800"/>
            <a:ext cx="3200400" cy="2562225"/>
          </a:xfrm>
          <a:prstGeom prst="rect">
            <a:avLst/>
          </a:prstGeom>
          <a:noFill/>
        </p:spPr>
      </p:pic>
      <p:pic>
        <p:nvPicPr>
          <p:cNvPr id="44041" name="Picture 9" descr="logo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2400" y="1828800"/>
            <a:ext cx="1441450" cy="19986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7848600" cy="1752600"/>
          </a:xfrm>
          <a:solidFill>
            <a:srgbClr val="FBAA3B"/>
          </a:solidFill>
        </p:spPr>
        <p:txBody>
          <a:bodyPr/>
          <a:lstStyle/>
          <a:p>
            <a:r>
              <a:rPr lang="en-US" sz="2400">
                <a:latin typeface="Papyrus" charset="0"/>
              </a:rPr>
              <a:t>Come and visit us with your students, your clients, friends or family…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143000" y="4648200"/>
            <a:ext cx="7772400" cy="1981200"/>
          </a:xfrm>
          <a:solidFill>
            <a:srgbClr val="FBAA3B"/>
          </a:solidFill>
        </p:spPr>
        <p:txBody>
          <a:bodyPr/>
          <a:lstStyle/>
          <a:p>
            <a:endParaRPr lang="en-US" sz="2400">
              <a:latin typeface="Papyrus" charset="0"/>
            </a:endParaRPr>
          </a:p>
          <a:p>
            <a:endParaRPr lang="en-US" sz="2400">
              <a:latin typeface="Papyrus" charset="0"/>
            </a:endParaRPr>
          </a:p>
          <a:p>
            <a:pPr algn="ctr">
              <a:buFontTx/>
              <a:buNone/>
            </a:pPr>
            <a:r>
              <a:rPr lang="en-US" sz="2400">
                <a:latin typeface="Papyrus" charset="0"/>
              </a:rPr>
              <a:t>Samasati offers the best of the South Caribbean</a:t>
            </a:r>
          </a:p>
          <a:p>
            <a:pPr algn="ctr">
              <a:buFontTx/>
              <a:buNone/>
            </a:pPr>
            <a:r>
              <a:rPr lang="en-US" sz="2400">
                <a:latin typeface="Papyrus" charset="0"/>
              </a:rPr>
              <a:t>http://www.samasati.com</a:t>
            </a:r>
            <a:endParaRPr lang="en-US" sz="1400">
              <a:latin typeface="Papyrus" charset="0"/>
            </a:endParaRPr>
          </a:p>
        </p:txBody>
      </p:sp>
      <p:pic>
        <p:nvPicPr>
          <p:cNvPr id="46086" name="Picture 6" descr="jungle&amp;ocean vw frm Samarcanda"/>
          <p:cNvPicPr>
            <a:picLocks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438400" y="1371600"/>
            <a:ext cx="5105400" cy="3829050"/>
          </a:xfrm>
        </p:spPr>
      </p:pic>
      <p:pic>
        <p:nvPicPr>
          <p:cNvPr id="46087" name="Picture 7" descr="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63650" cy="1752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rrugated">
  <a:themeElements>
    <a:clrScheme name="Corrugated 1">
      <a:dk1>
        <a:srgbClr val="000000"/>
      </a:dk1>
      <a:lt1>
        <a:srgbClr val="6B9F6E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BACDBA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Corrugated">
      <a:majorFont>
        <a:latin typeface="Verdana"/>
        <a:ea typeface="MS Pゴシック"/>
        <a:cs typeface="MS Pゴシック"/>
      </a:majorFont>
      <a:minorFont>
        <a:latin typeface="Verdana"/>
        <a:ea typeface="MS Pゴシック"/>
        <a:cs typeface="MS P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Corrugated 1">
        <a:dk1>
          <a:srgbClr val="000000"/>
        </a:dk1>
        <a:lt1>
          <a:srgbClr val="6B9F6E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BACDBA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rugated 2">
        <a:dk1>
          <a:srgbClr val="000000"/>
        </a:dk1>
        <a:lt1>
          <a:srgbClr val="6B9F6E"/>
        </a:lt1>
        <a:dk2>
          <a:srgbClr val="000000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ACDBA"/>
        </a:accent3>
        <a:accent4>
          <a:srgbClr val="000000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Silvia:Applications:Microsoft Office 2004:Templates:Presentations:Designs:Warp</Template>
  <TotalTime>384</TotalTime>
  <Words>274</Words>
  <Application>Microsoft PowerPoint</Application>
  <PresentationFormat>On-screen Show (4:3)</PresentationFormat>
  <Paragraphs>42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ＭＳ Ｐゴシック</vt:lpstr>
      <vt:lpstr>Verdana</vt:lpstr>
      <vt:lpstr>MS Pゴシック</vt:lpstr>
      <vt:lpstr>Papyrus</vt:lpstr>
      <vt:lpstr>Corrugated</vt:lpstr>
      <vt:lpstr>Samasati Nature Retreat</vt:lpstr>
      <vt:lpstr>Arriving at Samasati</vt:lpstr>
      <vt:lpstr>Tranquility … Inspiration … Wellness</vt:lpstr>
      <vt:lpstr>The Center of Samasati is our Restaurant, with a bar, a gift shop and a welcoming reception …</vt:lpstr>
      <vt:lpstr>  We have 10 bungalows that can accommodate 26 people in single, double or triple occupancy</vt:lpstr>
      <vt:lpstr>All  the buildings are nestled in the forest and they have been built with wood from reforestation. Privacy, nature and spectacular views</vt:lpstr>
      <vt:lpstr>The Guest house standard has 5 double bedrooms that share two large two bathrooms. Simple yet comfortable rooms.</vt:lpstr>
      <vt:lpstr>The  Guest House large  veranda …</vt:lpstr>
      <vt:lpstr>Among two beautiful big trees you find our Guest house deluxe. Three large bedrooms with queen size bed, sharing one bathroom.</vt:lpstr>
      <vt:lpstr>Flowers, birds, monkeys, butterflies. You can watch them all from the comfort of your room.</vt:lpstr>
      <vt:lpstr>The Yoga rooms</vt:lpstr>
      <vt:lpstr>Both yoga rooms are  fully equipped and 40 people can do yoga … while monkeys are the only spectators !</vt:lpstr>
      <vt:lpstr>The SPA and the Hot tub … To re-energize, refresh and rejuvenate you</vt:lpstr>
      <vt:lpstr>Some of the excursions we offer:</vt:lpstr>
      <vt:lpstr>horseback riding, visit to the Cahuita national park … or simply laying on one of the beautiful beaches near by.  Your vacation will be unforgettable!</vt:lpstr>
      <vt:lpstr>Come and visit us with your students, your clients, friends or family…</vt:lpstr>
    </vt:vector>
  </TitlesOfParts>
  <Company>Silvia Zani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  -  Samasati Nature Retreat</dc:title>
  <dc:creator>Silvia Zani</dc:creator>
  <cp:keywords/>
  <cp:lastModifiedBy>admin</cp:lastModifiedBy>
  <cp:revision>32</cp:revision>
  <dcterms:created xsi:type="dcterms:W3CDTF">2014-04-14T16:42:36Z</dcterms:created>
  <dcterms:modified xsi:type="dcterms:W3CDTF">2014-04-14T16:47:18Z</dcterms:modified>
</cp:coreProperties>
</file>